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handoutMasterIdLst>
    <p:handoutMasterId r:id="rId47"/>
  </p:handoutMasterIdLst>
  <p:sldIdLst>
    <p:sldId id="303" r:id="rId2"/>
    <p:sldId id="264" r:id="rId3"/>
    <p:sldId id="551" r:id="rId4"/>
    <p:sldId id="257" r:id="rId5"/>
    <p:sldId id="258" r:id="rId6"/>
    <p:sldId id="259" r:id="rId7"/>
    <p:sldId id="260" r:id="rId8"/>
    <p:sldId id="579" r:id="rId9"/>
    <p:sldId id="578" r:id="rId10"/>
    <p:sldId id="580" r:id="rId11"/>
    <p:sldId id="564" r:id="rId12"/>
    <p:sldId id="577" r:id="rId13"/>
    <p:sldId id="552" r:id="rId14"/>
    <p:sldId id="262" r:id="rId15"/>
    <p:sldId id="263" r:id="rId16"/>
    <p:sldId id="516" r:id="rId17"/>
    <p:sldId id="265" r:id="rId18"/>
    <p:sldId id="558" r:id="rId19"/>
    <p:sldId id="557" r:id="rId20"/>
    <p:sldId id="560" r:id="rId21"/>
    <p:sldId id="581" r:id="rId22"/>
    <p:sldId id="570" r:id="rId23"/>
    <p:sldId id="572" r:id="rId24"/>
    <p:sldId id="575" r:id="rId25"/>
    <p:sldId id="553" r:id="rId26"/>
    <p:sldId id="487" r:id="rId27"/>
    <p:sldId id="374" r:id="rId28"/>
    <p:sldId id="316" r:id="rId29"/>
    <p:sldId id="319" r:id="rId30"/>
    <p:sldId id="582" r:id="rId31"/>
    <p:sldId id="346" r:id="rId32"/>
    <p:sldId id="359" r:id="rId33"/>
    <p:sldId id="361" r:id="rId34"/>
    <p:sldId id="362" r:id="rId35"/>
    <p:sldId id="363" r:id="rId36"/>
    <p:sldId id="364" r:id="rId37"/>
    <p:sldId id="565" r:id="rId38"/>
    <p:sldId id="573" r:id="rId39"/>
    <p:sldId id="541" r:id="rId40"/>
    <p:sldId id="492" r:id="rId41"/>
    <p:sldId id="360" r:id="rId42"/>
    <p:sldId id="563" r:id="rId43"/>
    <p:sldId id="267" r:id="rId44"/>
    <p:sldId id="567" r:id="rId4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98"/>
    <p:restoredTop sz="69244"/>
  </p:normalViewPr>
  <p:slideViewPr>
    <p:cSldViewPr snapToGrid="0" snapToObjects="1">
      <p:cViewPr varScale="1">
        <p:scale>
          <a:sx n="102" d="100"/>
          <a:sy n="102" d="100"/>
        </p:scale>
        <p:origin x="1256"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6/9/25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6/9/25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 / Quarto.</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030379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18</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us with features and tools to tackle the reproducibility problem.</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Quarto provides a lab notebook interface for analysis, visualization, and annotation of our work.</a:t>
            </a:r>
          </a:p>
          <a:p>
            <a:endParaRPr lang="en-US" dirty="0"/>
          </a:p>
          <a:p>
            <a:r>
              <a:rPr lang="en-US" dirty="0"/>
              <a:t>Like R Markdown before it, Quarto is quickly becoming the gold standard for reproducible data analysis.  In the course we will teach you to use Quarto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types basic building blocks.</a:t>
            </a:r>
          </a:p>
          <a:p>
            <a:endParaRPr lang="en-US" dirty="0"/>
          </a:p>
          <a:p>
            <a:r>
              <a:rPr lang="en-US" dirty="0"/>
              <a:t>**The first is the Header which is always on the top and is required. This often includes the title of the document, the desired output format, and which editor we’re using – visual is the default and it makes editing a little easier because the user interface is more like MS Word and less like a traditional code editor.</a:t>
            </a:r>
          </a:p>
          <a:p>
            <a:endParaRPr lang="en-US" dirty="0"/>
          </a:p>
          <a:p>
            <a:r>
              <a:rPr lang="en-US" dirty="0"/>
              <a:t>**The second type of block is the text. You can have as many text blocks as you want. Quarto allows some basic formatting like having different sized headers and bullet point lists but it’s not as extensive as MS Word.</a:t>
            </a:r>
          </a:p>
          <a:p>
            <a:endParaRPr lang="en-US" dirty="0"/>
          </a:p>
          <a:p>
            <a:r>
              <a:rPr lang="en-US" dirty="0"/>
              <a:t>**The final type of block is called “code chunk”. Code chunks include include R code that can be executed to output results. Code chunks have a gray background and a different font to be visually distinct from text blocks. </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zoom in on the code chunk. This is super important and may not be familiar to you even if you’ve done some programming in other languages such as Python before. </a:t>
            </a:r>
          </a:p>
          <a:p>
            <a:endParaRPr lang="en-US" dirty="0"/>
          </a:p>
          <a:p>
            <a:r>
              <a:rPr lang="en-US" dirty="0"/>
              <a:t>Here we have a code chunk that’s written in R. We know this because the top of it says R in curly braces. </a:t>
            </a:r>
          </a:p>
          <a:p>
            <a:endParaRPr lang="en-US" dirty="0"/>
          </a:p>
          <a:p>
            <a:r>
              <a:rPr lang="en-US" dirty="0"/>
              <a:t>Then there are two lines of code. Don’t worry about understanding the code for now. But basically what happens here is that we use the </a:t>
            </a:r>
            <a:r>
              <a:rPr lang="en-US" dirty="0" err="1"/>
              <a:t>rnorm</a:t>
            </a:r>
            <a:r>
              <a:rPr lang="en-US" dirty="0"/>
              <a:t> function to generate 100 random values from the standard normal distribution and we’re assigning them to a variable x. x will hold those 100 values in what’s called a vector, which is sort of a list of numbers.</a:t>
            </a:r>
          </a:p>
          <a:p>
            <a:endParaRPr lang="en-US" dirty="0"/>
          </a:p>
          <a:p>
            <a:r>
              <a:rPr lang="en-US" dirty="0"/>
              <a:t>Then we call the summary function on x. The summary function is designed to take a vector of numbers and output some statistical summaries, like minimum, maximum, etc. The details aren’t important here.</a:t>
            </a:r>
          </a:p>
          <a:p>
            <a:endParaRPr lang="en-US" dirty="0"/>
          </a:p>
          <a:p>
            <a:r>
              <a:rPr lang="en-US" dirty="0"/>
              <a:t>Look what happens when we click the green triangle on the top right. *** This runs the code chunk in the editor and shows the result right below the chunk.</a:t>
            </a:r>
          </a:p>
          <a:p>
            <a:endParaRPr lang="en-US" dirty="0"/>
          </a:p>
          <a:p>
            <a:r>
              <a:rPr lang="en-US" dirty="0"/>
              <a:t>One more detail to note here. The green triangle runs the current chunk only. The symbol on its left runs </a:t>
            </a:r>
            <a:r>
              <a:rPr lang="en-US" i="1" dirty="0"/>
              <a:t>all </a:t>
            </a:r>
            <a:r>
              <a:rPr lang="en-US" i="0" dirty="0"/>
              <a:t>code chunks above this one but not the current one. This can be extremely useful if you have code above that sets up some data. </a:t>
            </a:r>
          </a:p>
          <a:p>
            <a:endParaRPr lang="en-US" i="0" dirty="0"/>
          </a:p>
          <a:p>
            <a:r>
              <a:rPr lang="en-US" i="0" dirty="0"/>
              <a:t>When you write a document in Quarto you will use those two buttons ALL THE TIME. So I want to stop here for a minute and make sure everyone understands this or if there are any questions in the chat at this time.</a:t>
            </a:r>
          </a:p>
          <a:p>
            <a:endParaRPr lang="en-US" i="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08131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a:t>
            </a:r>
            <a:r>
              <a:rPr lang="en" dirty="0">
                <a:solidFill>
                  <a:schemeClr val="dk1"/>
                </a:solidFill>
              </a:rPr>
              <a:t>The technical term for this kind of software is IDE – integrated development environment. </a:t>
            </a:r>
            <a:r>
              <a:rPr lang="en" dirty="0"/>
              <a:t>You can run </a:t>
            </a:r>
            <a:r>
              <a:rPr lang="en" dirty="0">
                <a:solidFill>
                  <a:schemeClr val="dk1"/>
                </a:solidFill>
              </a:rPr>
              <a:t>RStudio on Mac or Windows, or on a server. For today’s workshop we’ll log you into a version of R</a:t>
            </a:r>
            <a:r>
              <a:rPr lang="en-US" dirty="0">
                <a:solidFill>
                  <a:schemeClr val="dk1"/>
                </a:solidFill>
              </a:rPr>
              <a:t>s</a:t>
            </a:r>
            <a:r>
              <a:rPr lang="en" dirty="0" err="1">
                <a:solidFill>
                  <a:schemeClr val="dk1"/>
                </a:solidFill>
              </a:rPr>
              <a:t>tudio</a:t>
            </a:r>
            <a:r>
              <a:rPr lang="en" dirty="0">
                <a:solidFill>
                  <a:schemeClr val="dk1"/>
                </a:solidFill>
              </a:rPr>
              <a:t> that’s on a server called Posit Cloud. But after today you will want to download the R</a:t>
            </a:r>
            <a:r>
              <a:rPr lang="en-US" dirty="0">
                <a:solidFill>
                  <a:schemeClr val="dk1"/>
                </a:solidFill>
              </a:rPr>
              <a:t>s</a:t>
            </a:r>
            <a:r>
              <a:rPr lang="en" dirty="0" err="1">
                <a:solidFill>
                  <a:schemeClr val="dk1"/>
                </a:solidFill>
              </a:rPr>
              <a:t>tudio</a:t>
            </a:r>
            <a:r>
              <a:rPr lang="en" dirty="0">
                <a:solidFill>
                  <a:schemeClr val="dk1"/>
                </a:solidFill>
              </a:rPr>
              <a:t> IDE for your computer.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You may have heard to Positron, which is an alternative for the R</a:t>
            </a:r>
            <a:r>
              <a:rPr lang="en-US" dirty="0">
                <a:solidFill>
                  <a:schemeClr val="dk1"/>
                </a:solidFill>
              </a:rPr>
              <a:t>S</a:t>
            </a:r>
            <a:r>
              <a:rPr lang="en" dirty="0" err="1">
                <a:solidFill>
                  <a:schemeClr val="dk1"/>
                </a:solidFill>
              </a:rPr>
              <a:t>tudio</a:t>
            </a:r>
            <a:r>
              <a:rPr lang="en" dirty="0">
                <a:solidFill>
                  <a:schemeClr val="dk1"/>
                </a:solidFill>
              </a:rPr>
              <a:t> IDE. At this time, Positron is in public beta so you can try it out if you like. For the time being, we recommend using R</a:t>
            </a:r>
            <a:r>
              <a:rPr lang="en-US" dirty="0">
                <a:solidFill>
                  <a:schemeClr val="dk1"/>
                </a:solidFill>
              </a:rPr>
              <a:t>s</a:t>
            </a:r>
            <a:r>
              <a:rPr lang="en" dirty="0" err="1">
                <a:solidFill>
                  <a:schemeClr val="dk1"/>
                </a:solidFill>
              </a:rPr>
              <a:t>tudio</a:t>
            </a:r>
            <a:r>
              <a:rPr lang="en" dirty="0">
                <a:solidFill>
                  <a:schemeClr val="dk1"/>
                </a:solidFill>
              </a:rPr>
              <a:t> if you’re a beginner.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Quarto. Quarto is a computational document format that has executable code. Quarto also includes capabilities for annotating your work which is incredibly handy and supports multiple programming languages for mixing and matching code. You might have heard of R Markdown. Quarto is the official successor to R Markdown and is very simi</a:t>
            </a:r>
            <a:r>
              <a:rPr lang="en-US" dirty="0"/>
              <a:t>l</a:t>
            </a:r>
            <a:r>
              <a:rPr lang="en" dirty="0"/>
              <a:t>ar.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might want to create a human readable shareable version of your document. This is called rendering. *** You can render the document by clicking the Render button.</a:t>
            </a:r>
          </a:p>
          <a:p>
            <a:endParaRPr lang="en-US" dirty="0"/>
          </a:p>
          <a:p>
            <a:r>
              <a:rPr lang="en-US" dirty="0"/>
              <a:t>*** You can see that the output is a neatly rendered document with the code and results shown.</a:t>
            </a:r>
          </a:p>
        </p:txBody>
      </p:sp>
      <p:sp>
        <p:nvSpPr>
          <p:cNvPr id="4" name="Slide Number Placeholder 3"/>
          <p:cNvSpPr>
            <a:spLocks noGrp="1"/>
          </p:cNvSpPr>
          <p:nvPr>
            <p:ph type="sldNum" sz="quarter" idx="10"/>
          </p:nvPr>
        </p:nvSpPr>
        <p:spPr/>
        <p:txBody>
          <a:bodyPr/>
          <a:lstStyle/>
          <a:p>
            <a:fld id="{DD65BEC1-91A9-F040-80A2-A1EC33E8D6DB}" type="slidenum">
              <a:rPr lang="en-US" smtClean="0"/>
              <a:t>22</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zoom out a little now and look at this Quarto document in greater detail </a:t>
            </a:r>
          </a:p>
          <a:p>
            <a:endParaRPr lang="en-US" dirty="0"/>
          </a:p>
          <a:p>
            <a:r>
              <a:rPr lang="en-US" dirty="0"/>
              <a:t>The first block is header section, showing the title, saying that we’ll render into HTML, and that we want to use the Visual editor.</a:t>
            </a:r>
          </a:p>
          <a:p>
            <a:endParaRPr lang="en-US" dirty="0"/>
          </a:p>
          <a:p>
            <a:r>
              <a:rPr lang="en-US" dirty="0"/>
              <a:t>** The second block is a TEXT block.</a:t>
            </a:r>
          </a:p>
          <a:p>
            <a:endParaRPr lang="en-US" baseline="0" dirty="0"/>
          </a:p>
          <a:p>
            <a:r>
              <a:rPr lang="en-US" baseline="0" dirty="0"/>
              <a:t>** Then we have a CODE CHUNK. This code chunk sets up the x vector and outputs a text summary.</a:t>
            </a:r>
          </a:p>
          <a:p>
            <a:endParaRPr lang="en-US" baseline="0" dirty="0"/>
          </a:p>
          <a:p>
            <a:r>
              <a:rPr lang="en-US" baseline="0" dirty="0"/>
              <a:t>** Then we actually have another TEXT chunk which just says “Including Plots”</a:t>
            </a:r>
          </a:p>
          <a:p>
            <a:endParaRPr lang="en-US" baseline="0" dirty="0"/>
          </a:p>
          <a:p>
            <a:r>
              <a:rPr lang="en-US" baseline="0" dirty="0"/>
              <a:t>** Then we have another code chunk, and this one invokes the hist function to create a histogram. One super important thing to note here: I can use the x variable I defined above in the first code chunk in that second code chunk! This is because when I’m working in the editor on a Quarto document, R is running in the background and keeps track of all variables. </a:t>
            </a:r>
          </a:p>
        </p:txBody>
      </p:sp>
      <p:sp>
        <p:nvSpPr>
          <p:cNvPr id="4" name="Slide Number Placeholder 3"/>
          <p:cNvSpPr>
            <a:spLocks noGrp="1"/>
          </p:cNvSpPr>
          <p:nvPr>
            <p:ph type="sldNum" sz="quarter" idx="10"/>
          </p:nvPr>
        </p:nvSpPr>
        <p:spPr/>
        <p:txBody>
          <a:bodyPr/>
          <a:lstStyle/>
          <a:p>
            <a:fld id="{DD65BEC1-91A9-F040-80A2-A1EC33E8D6DB}" type="slidenum">
              <a:rPr lang="en-US" smtClean="0"/>
              <a:t>23</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time to practice!</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looked at how to create Quarto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Accordingly,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28</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 On Posit Cloud today, you might be prompted to install missing packages with a warning that looks like this. Click on the Install link when this appears. </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ED57-A09C-5BA3-7078-62F4F7F78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C10B7-275A-1027-5660-95448B867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3EFB4-C9A8-FB09-2E9C-53BA53EEFC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actually go ahead and install the </a:t>
            </a:r>
            <a:r>
              <a:rPr lang="en-US" dirty="0" err="1"/>
              <a:t>tidyverse</a:t>
            </a:r>
            <a:r>
              <a:rPr lang="en-US" dirty="0"/>
              <a:t>. This will save us some time later on when we’re doing exercises that use the </a:t>
            </a:r>
            <a:r>
              <a:rPr lang="en-US" dirty="0" err="1"/>
              <a:t>tidyverse</a:t>
            </a:r>
            <a:r>
              <a:rPr lang="en-US" dirty="0"/>
              <a:t> </a:t>
            </a:r>
            <a:r>
              <a:rPr lang="en-US" dirty="0" err="1"/>
              <a:t>packge</a:t>
            </a:r>
            <a:r>
              <a:rPr lang="en-US" dirty="0"/>
              <a:t>.</a:t>
            </a:r>
          </a:p>
          <a:p>
            <a:r>
              <a:rPr lang="en-US" dirty="0"/>
              <a:t> </a:t>
            </a:r>
          </a:p>
          <a:p>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E8914D9D-1052-687E-B3FC-A4B4DBDA5334}"/>
              </a:ext>
            </a:extLst>
          </p:cNvPr>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677931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 Quarto document and follow the instructions contained in that document to load and explore our data set.</a:t>
            </a:r>
          </a:p>
          <a:p>
            <a:endParaRPr lang="en-US" dirty="0"/>
          </a:p>
          <a:p>
            <a:r>
              <a:rPr lang="en-US" dirty="0"/>
              <a:t>We will meet back in 5 minutes to go over this exercise together.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Quarto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Quarto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use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Posit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Googlesheets4</a:t>
            </a:r>
          </a:p>
          <a:p>
            <a:pPr marL="171450" indent="-171450">
              <a:buFontTx/>
              <a:buChar char="-"/>
            </a:pPr>
            <a:r>
              <a:rPr lang="en-US" dirty="0" err="1"/>
              <a:t>Jsonlite</a:t>
            </a:r>
            <a:r>
              <a:rPr lang="en-US" dirty="0"/>
              <a:t>: JSON data and APIs on the web</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Haven: SPSS, Stat, SAS files</a:t>
            </a:r>
          </a:p>
          <a:p>
            <a:pPr marL="171450" indent="-171450">
              <a:buFontTx/>
              <a:buChar char="-"/>
            </a:pPr>
            <a:r>
              <a:rPr lang="en-US" dirty="0" err="1"/>
              <a:t>REDCapTidieR</a:t>
            </a:r>
            <a:r>
              <a:rPr lang="en-US" dirty="0"/>
              <a:t>: </a:t>
            </a:r>
            <a:r>
              <a:rPr lang="en-US" dirty="0" err="1"/>
              <a:t>REDCap</a:t>
            </a:r>
            <a:r>
              <a:rPr lang="en-US" dirty="0"/>
              <a:t> data</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have a Posit Cloud account yet, click on the Sign Up tab and enter your email, password, first and last name. Alternatively, you go sign up with Google.</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783927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“rendering”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“rendered” into a number of additional formats including PDF, Microsoft Word, PowerPoint, and support for interactive dashboards is even on the horizon.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2555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 might have to click on Create Account…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776481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you should be greeted with the RStudio Workspace which looks like this. </a:t>
            </a:r>
          </a:p>
          <a:p>
            <a:endParaRPr lang="en-US" dirty="0"/>
          </a:p>
          <a:p>
            <a:r>
              <a:rPr lang="en-US" dirty="0"/>
              <a:t>To make sure your work gets saved, click on Save a Permanent Copy. </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879699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D658B-7920-DFA7-99ED-ADA92971F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43D7A5-E51C-C134-EB0D-6D5B4DB041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A30098-B28D-1B57-EEC4-9B280C86DB19}"/>
              </a:ext>
            </a:extLst>
          </p:cNvPr>
          <p:cNvSpPr>
            <a:spLocks noGrp="1"/>
          </p:cNvSpPr>
          <p:nvPr>
            <p:ph type="body" idx="1"/>
          </p:nvPr>
        </p:nvSpPr>
        <p:spPr/>
        <p:txBody>
          <a:bodyPr/>
          <a:lstStyle/>
          <a:p>
            <a:r>
              <a:rPr lang="en-US" dirty="0"/>
              <a:t>But then you should be greeted with the RStudio Workspace which looks like this. </a:t>
            </a:r>
          </a:p>
          <a:p>
            <a:endParaRPr lang="en-US" dirty="0"/>
          </a:p>
          <a:p>
            <a:r>
              <a:rPr lang="en-US" dirty="0"/>
              <a:t>To make sure your work gets saved, click on Save a Permanent Copy. </a:t>
            </a:r>
          </a:p>
        </p:txBody>
      </p:sp>
      <p:sp>
        <p:nvSpPr>
          <p:cNvPr id="4" name="Slide Number Placeholder 3">
            <a:extLst>
              <a:ext uri="{FF2B5EF4-FFF2-40B4-BE49-F238E27FC236}">
                <a16:creationId xmlns:a16="http://schemas.microsoft.com/office/drawing/2014/main" id="{669A4A78-6BB6-9D29-531D-8DAB25073B3A}"/>
              </a:ext>
            </a:extLst>
          </p:cNvPr>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258885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browser window is large, Posit Cloud will add a top and a side bar. You don’t need these and can close them by clicking on the upwards pointing arrowhead on the top right of the screen, and by X-</a:t>
            </a:r>
            <a:r>
              <a:rPr lang="en-US" dirty="0" err="1"/>
              <a:t>ing</a:t>
            </a:r>
            <a:r>
              <a:rPr lang="en-US" dirty="0"/>
              <a:t> out the left side panel as shown here.</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212173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RStudio using the login credentials.</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a:t>
            </a:r>
          </a:p>
          <a:p>
            <a:endParaRPr lang="en-US" dirty="0"/>
          </a:p>
          <a:p>
            <a:r>
              <a:rPr lang="en-US" dirty="0"/>
              <a:t>In a course this size, we may not be able to get every participant logged in successfully.  If you can’t access the cloud, please reach out via the chat so we can connect you with a TA.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5709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6.tiff"/><Relationship Id="rId7"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57.tiff"/></Relationships>
</file>

<file path=ppt/slides/_rels/slide42.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9.png"/><Relationship Id="rId7"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Markdown/Quarto</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Stephan Kadauke</a:t>
            </a:r>
          </a:p>
          <a:p>
            <a:r>
              <a:rPr lang="en-US" sz="3200" dirty="0"/>
              <a:t>R/Medicine 2025</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B2FF2-25F6-6011-D843-9A8A8180785F}"/>
              </a:ext>
            </a:extLst>
          </p:cNvPr>
          <p:cNvPicPr>
            <a:picLocks noChangeAspect="1"/>
          </p:cNvPicPr>
          <p:nvPr/>
        </p:nvPicPr>
        <p:blipFill>
          <a:blip r:embed="rId3"/>
          <a:stretch>
            <a:fillRect/>
          </a:stretch>
        </p:blipFill>
        <p:spPr>
          <a:xfrm>
            <a:off x="1027043" y="-49696"/>
            <a:ext cx="10137913" cy="7053446"/>
          </a:xfrm>
          <a:prstGeom prst="rect">
            <a:avLst/>
          </a:prstGeom>
        </p:spPr>
      </p:pic>
      <p:sp>
        <p:nvSpPr>
          <p:cNvPr id="3" name="Right Arrow 2">
            <a:extLst>
              <a:ext uri="{FF2B5EF4-FFF2-40B4-BE49-F238E27FC236}">
                <a16:creationId xmlns:a16="http://schemas.microsoft.com/office/drawing/2014/main" id="{010ABF6E-1859-3AA3-D034-8602670A2FF6}"/>
              </a:ext>
            </a:extLst>
          </p:cNvPr>
          <p:cNvSpPr/>
          <p:nvPr/>
        </p:nvSpPr>
        <p:spPr>
          <a:xfrm rot="18611428">
            <a:off x="9528456" y="1253318"/>
            <a:ext cx="1361872" cy="35019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4" name="Right Arrow 3">
            <a:extLst>
              <a:ext uri="{FF2B5EF4-FFF2-40B4-BE49-F238E27FC236}">
                <a16:creationId xmlns:a16="http://schemas.microsoft.com/office/drawing/2014/main" id="{7595E3E6-02AA-6909-45C7-578AC93B296D}"/>
              </a:ext>
            </a:extLst>
          </p:cNvPr>
          <p:cNvSpPr/>
          <p:nvPr/>
        </p:nvSpPr>
        <p:spPr>
          <a:xfrm rot="12703884">
            <a:off x="2561125" y="1034657"/>
            <a:ext cx="1361872" cy="35019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9996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Log into the Posit Cloud workspace using the link in the chat.</a:t>
            </a:r>
          </a:p>
          <a:p>
            <a:pPr marL="0" indent="0">
              <a:buNone/>
            </a:pPr>
            <a:r>
              <a:rPr lang="en-US" sz="4400" dirty="0"/>
              <a:t>Click “Save a Permanent Copy”.</a:t>
            </a:r>
          </a:p>
          <a:p>
            <a:pPr marL="0" indent="0">
              <a:buNone/>
            </a:pPr>
            <a:r>
              <a:rPr lang="en-US" sz="4400" dirty="0"/>
              <a:t>X out the left sidebar and close the top bar.</a:t>
            </a:r>
          </a:p>
          <a:p>
            <a:pPr marL="0" indent="0">
              <a:buNone/>
            </a:pPr>
            <a:r>
              <a:rPr lang="en-US" sz="4400" dirty="0"/>
              <a:t>Write “Done!” in the chat when you’re done.</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8466E-7E7F-5D90-E830-46696C998532}"/>
              </a:ext>
            </a:extLst>
          </p:cNvPr>
          <p:cNvPicPr>
            <a:picLocks noChangeAspect="1"/>
          </p:cNvPicPr>
          <p:nvPr/>
        </p:nvPicPr>
        <p:blipFill>
          <a:blip r:embed="rId3"/>
          <a:stretch>
            <a:fillRect/>
          </a:stretch>
        </p:blipFill>
        <p:spPr>
          <a:xfrm>
            <a:off x="525083" y="723951"/>
            <a:ext cx="11105808" cy="5489876"/>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456063" y="3904488"/>
            <a:ext cx="6037727" cy="230934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821276"/>
            <a:ext cx="5137102" cy="33925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1238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456063" y="697423"/>
            <a:ext cx="6029466" cy="320706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943228" y="3266461"/>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406417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0" y="2752468"/>
            <a:ext cx="12192000" cy="1463040"/>
          </a:xfrm>
        </p:spPr>
        <p:txBody>
          <a:bodyPr/>
          <a:lstStyle/>
          <a:p>
            <a:r>
              <a:rPr lang="en-US" dirty="0">
                <a:latin typeface="+mn-lt"/>
              </a:rPr>
              <a:t>Reproducible Data Analysis and Quarto</a:t>
            </a:r>
          </a:p>
        </p:txBody>
      </p:sp>
    </p:spTree>
    <p:extLst>
      <p:ext uri="{BB962C8B-B14F-4D97-AF65-F5344CB8AC3E}">
        <p14:creationId xmlns:p14="http://schemas.microsoft.com/office/powerpoint/2010/main" val="307448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p>
            <a:p>
              <a:pPr algn="ctr">
                <a:lnSpc>
                  <a:spcPct val="90000"/>
                </a:lnSpc>
                <a:buClr>
                  <a:schemeClr val="dk1"/>
                </a:buClr>
                <a:buSzPts val="3300"/>
              </a:pPr>
              <a:r>
                <a:rPr lang="en" sz="3200" dirty="0">
                  <a:latin typeface="Tw Cen MT" panose="020B0602020104020603" pitchFamily="34" charset="77"/>
                  <a:ea typeface="Raleway"/>
                  <a:cs typeface="Raleway"/>
                  <a:sym typeface="Raleway"/>
                </a:rPr>
                <a:t>(</a:t>
              </a:r>
              <a:r>
                <a:rPr lang="en" sz="3200" i="1" dirty="0">
                  <a:latin typeface="Tw Cen MT" panose="020B0602020104020603" pitchFamily="34" charset="77"/>
                  <a:ea typeface="Raleway"/>
                  <a:cs typeface="Raleway"/>
                  <a:sym typeface="Raleway"/>
                </a:rPr>
                <a:t>R Markdown successor</a:t>
              </a:r>
              <a:r>
                <a:rPr lang="en" sz="3200" dirty="0">
                  <a:latin typeface="Tw Cen MT" panose="020B0602020104020603" pitchFamily="34" charset="77"/>
                  <a:ea typeface="Raleway"/>
                  <a:cs typeface="Raleway"/>
                  <a:sym typeface="Raleway"/>
                </a:rPr>
                <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9EB72-1EBD-A917-642E-D5D957B522F9}"/>
              </a:ext>
            </a:extLst>
          </p:cNvPr>
          <p:cNvPicPr>
            <a:picLocks noChangeAspect="1"/>
          </p:cNvPicPr>
          <p:nvPr/>
        </p:nvPicPr>
        <p:blipFill>
          <a:blip r:embed="rId3"/>
          <a:stretch>
            <a:fillRect/>
          </a:stretch>
        </p:blipFill>
        <p:spPr>
          <a:xfrm>
            <a:off x="847635" y="1798982"/>
            <a:ext cx="10860678" cy="3260035"/>
          </a:xfrm>
          <a:prstGeom prst="rect">
            <a:avLst/>
          </a:prstGeom>
        </p:spPr>
      </p:pic>
      <p:sp>
        <p:nvSpPr>
          <p:cNvPr id="4" name="Rectangle 3">
            <a:extLst>
              <a:ext uri="{FF2B5EF4-FFF2-40B4-BE49-F238E27FC236}">
                <a16:creationId xmlns:a16="http://schemas.microsoft.com/office/drawing/2014/main" id="{84E5158D-2563-C231-BD5E-3BF2669B8B60}"/>
              </a:ext>
            </a:extLst>
          </p:cNvPr>
          <p:cNvSpPr/>
          <p:nvPr/>
        </p:nvSpPr>
        <p:spPr>
          <a:xfrm>
            <a:off x="847635" y="3339548"/>
            <a:ext cx="10791087" cy="16498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0779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22DB5-10C6-4300-0695-54107F28519F}"/>
              </a:ext>
            </a:extLst>
          </p:cNvPr>
          <p:cNvPicPr>
            <a:picLocks noChangeAspect="1"/>
          </p:cNvPicPr>
          <p:nvPr/>
        </p:nvPicPr>
        <p:blipFill>
          <a:blip r:embed="rId3"/>
          <a:stretch>
            <a:fillRect/>
          </a:stretch>
        </p:blipFill>
        <p:spPr>
          <a:xfrm>
            <a:off x="445606" y="674601"/>
            <a:ext cx="5829300" cy="6172200"/>
          </a:xfrm>
          <a:prstGeom prst="rect">
            <a:avLst/>
          </a:prstGeom>
        </p:spPr>
      </p:pic>
      <p:pic>
        <p:nvPicPr>
          <p:cNvPr id="5" name="Picture 4">
            <a:extLst>
              <a:ext uri="{FF2B5EF4-FFF2-40B4-BE49-F238E27FC236}">
                <a16:creationId xmlns:a16="http://schemas.microsoft.com/office/drawing/2014/main" id="{7FC11256-D53B-6D39-B9E5-F09E25ADA867}"/>
              </a:ext>
            </a:extLst>
          </p:cNvPr>
          <p:cNvPicPr>
            <a:picLocks noChangeAspect="1"/>
          </p:cNvPicPr>
          <p:nvPr/>
        </p:nvPicPr>
        <p:blipFill>
          <a:blip r:embed="rId4"/>
          <a:stretch>
            <a:fillRect/>
          </a:stretch>
        </p:blipFill>
        <p:spPr>
          <a:xfrm>
            <a:off x="5163656" y="173858"/>
            <a:ext cx="1308100" cy="381000"/>
          </a:xfrm>
          <a:prstGeom prst="rect">
            <a:avLst/>
          </a:prstGeom>
          <a:ln w="63500">
            <a:solidFill>
              <a:schemeClr val="accent2"/>
            </a:solidFill>
          </a:ln>
        </p:spPr>
      </p:pic>
      <p:pic>
        <p:nvPicPr>
          <p:cNvPr id="10" name="Picture 9">
            <a:extLst>
              <a:ext uri="{FF2B5EF4-FFF2-40B4-BE49-F238E27FC236}">
                <a16:creationId xmlns:a16="http://schemas.microsoft.com/office/drawing/2014/main" id="{B21928D6-8CCE-471E-B9CB-5A3F9E0D8F56}"/>
              </a:ext>
            </a:extLst>
          </p:cNvPr>
          <p:cNvPicPr>
            <a:picLocks noChangeAspect="1"/>
          </p:cNvPicPr>
          <p:nvPr/>
        </p:nvPicPr>
        <p:blipFill>
          <a:blip r:embed="rId5"/>
          <a:stretch>
            <a:fillRect/>
          </a:stretch>
        </p:blipFill>
        <p:spPr>
          <a:xfrm>
            <a:off x="6750050" y="554858"/>
            <a:ext cx="5292206" cy="6269228"/>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EB9A765-B3D9-6DC4-BC7D-38CFB5970DF1}"/>
              </a:ext>
            </a:extLst>
          </p:cNvPr>
          <p:cNvGrpSpPr/>
          <p:nvPr/>
        </p:nvGrpSpPr>
        <p:grpSpPr>
          <a:xfrm>
            <a:off x="1330779" y="143583"/>
            <a:ext cx="10861221" cy="1185332"/>
            <a:chOff x="1330779" y="143583"/>
            <a:chExt cx="10861221" cy="1185332"/>
          </a:xfrm>
        </p:grpSpPr>
        <p:pic>
          <p:nvPicPr>
            <p:cNvPr id="10" name="Picture 9">
              <a:extLst>
                <a:ext uri="{FF2B5EF4-FFF2-40B4-BE49-F238E27FC236}">
                  <a16:creationId xmlns:a16="http://schemas.microsoft.com/office/drawing/2014/main" id="{36FE2A93-95AE-D8D0-21B0-4C24D61733AA}"/>
                </a:ext>
              </a:extLst>
            </p:cNvPr>
            <p:cNvPicPr>
              <a:picLocks noChangeAspect="1"/>
            </p:cNvPicPr>
            <p:nvPr/>
          </p:nvPicPr>
          <p:blipFill rotWithShape="1">
            <a:blip r:embed="rId3"/>
            <a:srcRect b="76507"/>
            <a:stretch/>
          </p:blipFill>
          <p:spPr>
            <a:xfrm>
              <a:off x="1330779" y="143583"/>
              <a:ext cx="4765221" cy="1185332"/>
            </a:xfrm>
            <a:prstGeom prst="rect">
              <a:avLst/>
            </a:prstGeom>
          </p:spPr>
        </p:pic>
        <p:pic>
          <p:nvPicPr>
            <p:cNvPr id="13" name="Picture 12">
              <a:extLst>
                <a:ext uri="{FF2B5EF4-FFF2-40B4-BE49-F238E27FC236}">
                  <a16:creationId xmlns:a16="http://schemas.microsoft.com/office/drawing/2014/main" id="{2D3F8772-72D8-2B60-E5D0-C2D8023717D0}"/>
                </a:ext>
              </a:extLst>
            </p:cNvPr>
            <p:cNvPicPr>
              <a:picLocks noChangeAspect="1"/>
            </p:cNvPicPr>
            <p:nvPr/>
          </p:nvPicPr>
          <p:blipFill rotWithShape="1">
            <a:blip r:embed="rId4"/>
            <a:srcRect b="93749"/>
            <a:stretch/>
          </p:blipFill>
          <p:spPr>
            <a:xfrm>
              <a:off x="6899794" y="359873"/>
              <a:ext cx="5292206" cy="391885"/>
            </a:xfrm>
            <a:prstGeom prst="rect">
              <a:avLst/>
            </a:prstGeom>
          </p:spPr>
        </p:pic>
      </p:grpSp>
      <p:grpSp>
        <p:nvGrpSpPr>
          <p:cNvPr id="33" name="Group 32">
            <a:extLst>
              <a:ext uri="{FF2B5EF4-FFF2-40B4-BE49-F238E27FC236}">
                <a16:creationId xmlns:a16="http://schemas.microsoft.com/office/drawing/2014/main" id="{74FC8F87-968D-497B-2475-90EA122F858C}"/>
              </a:ext>
            </a:extLst>
          </p:cNvPr>
          <p:cNvGrpSpPr/>
          <p:nvPr/>
        </p:nvGrpSpPr>
        <p:grpSpPr>
          <a:xfrm>
            <a:off x="1330779" y="4378288"/>
            <a:ext cx="9729107" cy="2473121"/>
            <a:chOff x="1330779" y="4378288"/>
            <a:chExt cx="9729107" cy="2473121"/>
          </a:xfrm>
        </p:grpSpPr>
        <p:pic>
          <p:nvPicPr>
            <p:cNvPr id="16" name="Picture 15">
              <a:extLst>
                <a:ext uri="{FF2B5EF4-FFF2-40B4-BE49-F238E27FC236}">
                  <a16:creationId xmlns:a16="http://schemas.microsoft.com/office/drawing/2014/main" id="{4F591237-071A-8A97-B52A-2D1561DD13CB}"/>
                </a:ext>
              </a:extLst>
            </p:cNvPr>
            <p:cNvPicPr>
              <a:picLocks noChangeAspect="1"/>
            </p:cNvPicPr>
            <p:nvPr/>
          </p:nvPicPr>
          <p:blipFill rotWithShape="1">
            <a:blip r:embed="rId4"/>
            <a:srcRect t="46941"/>
            <a:stretch/>
          </p:blipFill>
          <p:spPr>
            <a:xfrm>
              <a:off x="7125169" y="4378288"/>
              <a:ext cx="3934717" cy="2473121"/>
            </a:xfrm>
            <a:prstGeom prst="rect">
              <a:avLst/>
            </a:prstGeom>
          </p:spPr>
        </p:pic>
        <p:pic>
          <p:nvPicPr>
            <p:cNvPr id="25" name="Picture 24">
              <a:extLst>
                <a:ext uri="{FF2B5EF4-FFF2-40B4-BE49-F238E27FC236}">
                  <a16:creationId xmlns:a16="http://schemas.microsoft.com/office/drawing/2014/main" id="{F7FB82B2-7919-339A-3670-924151526D3E}"/>
                </a:ext>
              </a:extLst>
            </p:cNvPr>
            <p:cNvPicPr>
              <a:picLocks noChangeAspect="1"/>
            </p:cNvPicPr>
            <p:nvPr/>
          </p:nvPicPr>
          <p:blipFill rotWithShape="1">
            <a:blip r:embed="rId3"/>
            <a:srcRect t="78271"/>
            <a:stretch/>
          </p:blipFill>
          <p:spPr>
            <a:xfrm>
              <a:off x="1330779" y="4635337"/>
              <a:ext cx="4765221" cy="1096346"/>
            </a:xfrm>
            <a:prstGeom prst="rect">
              <a:avLst/>
            </a:prstGeom>
          </p:spPr>
        </p:pic>
      </p:grpSp>
      <p:grpSp>
        <p:nvGrpSpPr>
          <p:cNvPr id="31" name="Group 30">
            <a:extLst>
              <a:ext uri="{FF2B5EF4-FFF2-40B4-BE49-F238E27FC236}">
                <a16:creationId xmlns:a16="http://schemas.microsoft.com/office/drawing/2014/main" id="{FF2A9EBE-3081-DD74-9490-BF1CD565D20C}"/>
              </a:ext>
            </a:extLst>
          </p:cNvPr>
          <p:cNvGrpSpPr/>
          <p:nvPr/>
        </p:nvGrpSpPr>
        <p:grpSpPr>
          <a:xfrm>
            <a:off x="1330779" y="1328915"/>
            <a:ext cx="10819429" cy="1917581"/>
            <a:chOff x="1330779" y="1328915"/>
            <a:chExt cx="10819429" cy="1917581"/>
          </a:xfrm>
        </p:grpSpPr>
        <p:pic>
          <p:nvPicPr>
            <p:cNvPr id="14" name="Picture 13">
              <a:extLst>
                <a:ext uri="{FF2B5EF4-FFF2-40B4-BE49-F238E27FC236}">
                  <a16:creationId xmlns:a16="http://schemas.microsoft.com/office/drawing/2014/main" id="{CFA0CE35-6EAE-65BA-86AE-70B933375A42}"/>
                </a:ext>
              </a:extLst>
            </p:cNvPr>
            <p:cNvPicPr>
              <a:picLocks noChangeAspect="1"/>
            </p:cNvPicPr>
            <p:nvPr/>
          </p:nvPicPr>
          <p:blipFill rotWithShape="1">
            <a:blip r:embed="rId3"/>
            <a:srcRect t="23493" b="39118"/>
            <a:stretch/>
          </p:blipFill>
          <p:spPr>
            <a:xfrm>
              <a:off x="1330779" y="1359985"/>
              <a:ext cx="4765221" cy="1886511"/>
            </a:xfrm>
            <a:prstGeom prst="rect">
              <a:avLst/>
            </a:prstGeom>
          </p:spPr>
        </p:pic>
        <p:pic>
          <p:nvPicPr>
            <p:cNvPr id="26" name="Picture 25">
              <a:extLst>
                <a:ext uri="{FF2B5EF4-FFF2-40B4-BE49-F238E27FC236}">
                  <a16:creationId xmlns:a16="http://schemas.microsoft.com/office/drawing/2014/main" id="{586B18ED-499A-C148-DFF3-0A1562CB479B}"/>
                </a:ext>
              </a:extLst>
            </p:cNvPr>
            <p:cNvPicPr>
              <a:picLocks noChangeAspect="1"/>
            </p:cNvPicPr>
            <p:nvPr/>
          </p:nvPicPr>
          <p:blipFill rotWithShape="1">
            <a:blip r:embed="rId4"/>
            <a:srcRect t="6251" b="66498"/>
            <a:stretch/>
          </p:blipFill>
          <p:spPr>
            <a:xfrm>
              <a:off x="6858002" y="1328915"/>
              <a:ext cx="5292206" cy="1708414"/>
            </a:xfrm>
            <a:prstGeom prst="rect">
              <a:avLst/>
            </a:prstGeom>
          </p:spPr>
        </p:pic>
      </p:grpSp>
      <p:grpSp>
        <p:nvGrpSpPr>
          <p:cNvPr id="32" name="Group 31">
            <a:extLst>
              <a:ext uri="{FF2B5EF4-FFF2-40B4-BE49-F238E27FC236}">
                <a16:creationId xmlns:a16="http://schemas.microsoft.com/office/drawing/2014/main" id="{987C1ACC-D81C-DAA5-2138-7CF88C062CA5}"/>
              </a:ext>
            </a:extLst>
          </p:cNvPr>
          <p:cNvGrpSpPr/>
          <p:nvPr/>
        </p:nvGrpSpPr>
        <p:grpSpPr>
          <a:xfrm>
            <a:off x="1330779" y="3314723"/>
            <a:ext cx="10861221" cy="783081"/>
            <a:chOff x="1330779" y="3314723"/>
            <a:chExt cx="10861221" cy="783081"/>
          </a:xfrm>
        </p:grpSpPr>
        <p:pic>
          <p:nvPicPr>
            <p:cNvPr id="27" name="Picture 26">
              <a:extLst>
                <a:ext uri="{FF2B5EF4-FFF2-40B4-BE49-F238E27FC236}">
                  <a16:creationId xmlns:a16="http://schemas.microsoft.com/office/drawing/2014/main" id="{DD12AAA4-08A9-9C4F-AAF8-F485EF52CA62}"/>
                </a:ext>
              </a:extLst>
            </p:cNvPr>
            <p:cNvPicPr>
              <a:picLocks noChangeAspect="1"/>
            </p:cNvPicPr>
            <p:nvPr/>
          </p:nvPicPr>
          <p:blipFill rotWithShape="1">
            <a:blip r:embed="rId3"/>
            <a:srcRect t="60882" b="23598"/>
            <a:stretch/>
          </p:blipFill>
          <p:spPr>
            <a:xfrm>
              <a:off x="1330779" y="3314723"/>
              <a:ext cx="4765221" cy="783081"/>
            </a:xfrm>
            <a:prstGeom prst="rect">
              <a:avLst/>
            </a:prstGeom>
          </p:spPr>
        </p:pic>
        <p:pic>
          <p:nvPicPr>
            <p:cNvPr id="28" name="Picture 27">
              <a:extLst>
                <a:ext uri="{FF2B5EF4-FFF2-40B4-BE49-F238E27FC236}">
                  <a16:creationId xmlns:a16="http://schemas.microsoft.com/office/drawing/2014/main" id="{C12969F0-2604-C127-BC61-D788E3A12C65}"/>
                </a:ext>
              </a:extLst>
            </p:cNvPr>
            <p:cNvPicPr>
              <a:picLocks noChangeAspect="1"/>
            </p:cNvPicPr>
            <p:nvPr/>
          </p:nvPicPr>
          <p:blipFill rotWithShape="1">
            <a:blip r:embed="rId4"/>
            <a:srcRect t="33154" b="58001"/>
            <a:stretch/>
          </p:blipFill>
          <p:spPr>
            <a:xfrm>
              <a:off x="6899794" y="3314723"/>
              <a:ext cx="5292206" cy="554529"/>
            </a:xfrm>
            <a:prstGeom prst="rect">
              <a:avLst/>
            </a:prstGeom>
          </p:spPr>
        </p:pic>
      </p:grpSp>
      <p:pic>
        <p:nvPicPr>
          <p:cNvPr id="29" name="Picture 28">
            <a:extLst>
              <a:ext uri="{FF2B5EF4-FFF2-40B4-BE49-F238E27FC236}">
                <a16:creationId xmlns:a16="http://schemas.microsoft.com/office/drawing/2014/main" id="{5954478A-CE75-C908-7705-7224C7D040F4}"/>
              </a:ext>
            </a:extLst>
          </p:cNvPr>
          <p:cNvPicPr>
            <a:picLocks noChangeAspect="1"/>
          </p:cNvPicPr>
          <p:nvPr/>
        </p:nvPicPr>
        <p:blipFill rotWithShape="1">
          <a:blip r:embed="rId4"/>
          <a:srcRect t="41829" b="51055"/>
          <a:stretch/>
        </p:blipFill>
        <p:spPr>
          <a:xfrm>
            <a:off x="6899794" y="3869251"/>
            <a:ext cx="5292206" cy="446101"/>
          </a:xfrm>
          <a:prstGeom prst="rect">
            <a:avLst/>
          </a:prstGeom>
        </p:spPr>
      </p:pic>
    </p:spTree>
    <p:extLst>
      <p:ext uri="{BB962C8B-B14F-4D97-AF65-F5344CB8AC3E}">
        <p14:creationId xmlns:p14="http://schemas.microsoft.com/office/powerpoint/2010/main" val="2725428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864704" y="1391478"/>
            <a:ext cx="10446026" cy="5049079"/>
          </a:xfrm>
        </p:spPr>
        <p:txBody>
          <a:bodyPr>
            <a:noAutofit/>
          </a:bodyPr>
          <a:lstStyle/>
          <a:p>
            <a:pPr marL="0" indent="0">
              <a:buNone/>
            </a:pPr>
            <a:r>
              <a:rPr lang="en-US" sz="2400" dirty="0"/>
              <a:t>Open a sample Quarto document (File </a:t>
            </a:r>
            <a:r>
              <a:rPr lang="en-US" sz="2400" dirty="0">
                <a:sym typeface="Wingdings" pitchFamily="2" charset="2"/>
              </a:rPr>
              <a:t></a:t>
            </a:r>
            <a:r>
              <a:rPr lang="en-US" sz="2400" dirty="0"/>
              <a:t> New File </a:t>
            </a:r>
            <a:r>
              <a:rPr lang="en-US" sz="2400" dirty="0">
                <a:sym typeface="Wingdings" pitchFamily="2" charset="2"/>
              </a:rPr>
              <a:t></a:t>
            </a:r>
            <a:r>
              <a:rPr lang="en-US" sz="2400" dirty="0"/>
              <a:t> Quarto Document).</a:t>
            </a:r>
          </a:p>
          <a:p>
            <a:pPr marL="0" indent="0">
              <a:buNone/>
            </a:pPr>
            <a:r>
              <a:rPr lang="en-US" sz="2400" dirty="0"/>
              <a:t>- Enter ”R/Medicine 2025” for the Title and click Create.</a:t>
            </a:r>
          </a:p>
          <a:p>
            <a:pPr marL="0" indent="0">
              <a:buNone/>
            </a:pPr>
            <a:r>
              <a:rPr lang="en-US" sz="2400" dirty="0"/>
              <a:t>- Install R Markdown by clicking on the </a:t>
            </a:r>
            <a:r>
              <a:rPr lang="en-US" sz="2400" u="sng" dirty="0"/>
              <a:t>Install</a:t>
            </a:r>
            <a:r>
              <a:rPr lang="en-US" sz="2400" dirty="0"/>
              <a:t> link that shows up.</a:t>
            </a:r>
          </a:p>
          <a:p>
            <a:pPr marL="0" indent="0">
              <a:buNone/>
            </a:pPr>
            <a:r>
              <a:rPr lang="en-US" sz="2400" dirty="0"/>
              <a:t>- Review the format of the document: header, text blocks, code chunks </a:t>
            </a:r>
          </a:p>
          <a:p>
            <a:pPr marL="0" indent="0">
              <a:buNone/>
            </a:pPr>
            <a:r>
              <a:rPr lang="en-US" sz="2400" dirty="0"/>
              <a:t>- Execute each individual code chunk in order by clicking the green triangle.  </a:t>
            </a:r>
          </a:p>
          <a:p>
            <a:pPr marL="0" indent="0">
              <a:buNone/>
            </a:pPr>
            <a:r>
              <a:rPr lang="en-US" sz="2400" dirty="0"/>
              <a:t>- Render the document to HTML. You will be prompted to save your Quarto Document first. Write “test” and click save.</a:t>
            </a:r>
          </a:p>
          <a:p>
            <a:pPr marL="0" indent="0">
              <a:buNone/>
            </a:pPr>
            <a:r>
              <a:rPr lang="en-US" sz="2400" dirty="0"/>
              <a:t>- Click “Try Again” if you get a prompt about opening an external browser.</a:t>
            </a:r>
          </a:p>
          <a:p>
            <a:pPr marL="0" indent="0">
              <a:buNone/>
            </a:pPr>
            <a:r>
              <a:rPr lang="en-US" sz="2400" dirty="0"/>
              <a:t>- Review the rendered document. Did the first code chunk show up?</a:t>
            </a:r>
            <a:br>
              <a:rPr lang="en-US" sz="2400" dirty="0"/>
            </a:br>
            <a:r>
              <a:rPr lang="en-US" sz="2400" dirty="0"/>
              <a:t>How about the second one?</a:t>
            </a:r>
          </a:p>
        </p:txBody>
      </p:sp>
    </p:spTree>
    <p:extLst>
      <p:ext uri="{BB962C8B-B14F-4D97-AF65-F5344CB8AC3E}">
        <p14:creationId xmlns:p14="http://schemas.microsoft.com/office/powerpoint/2010/main" val="815737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077833"/>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369947"/>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3892053"/>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1723890"/>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pic>
        <p:nvPicPr>
          <p:cNvPr id="2" name="Picture 1">
            <a:extLst>
              <a:ext uri="{FF2B5EF4-FFF2-40B4-BE49-F238E27FC236}">
                <a16:creationId xmlns:a16="http://schemas.microsoft.com/office/drawing/2014/main" id="{1B3B0927-C063-63C4-64C9-A62A68DF63C8}"/>
              </a:ext>
            </a:extLst>
          </p:cNvPr>
          <p:cNvPicPr>
            <a:picLocks noChangeAspect="1"/>
          </p:cNvPicPr>
          <p:nvPr/>
        </p:nvPicPr>
        <p:blipFill>
          <a:blip r:embed="rId6"/>
          <a:stretch>
            <a:fillRect/>
          </a:stretch>
        </p:blipFill>
        <p:spPr>
          <a:xfrm>
            <a:off x="651719" y="6035920"/>
            <a:ext cx="11204909" cy="375583"/>
          </a:xfrm>
          <a:prstGeom prst="rect">
            <a:avLst/>
          </a:prstGeom>
        </p:spPr>
      </p:pic>
    </p:spTree>
    <p:extLst>
      <p:ext uri="{BB962C8B-B14F-4D97-AF65-F5344CB8AC3E}">
        <p14:creationId xmlns:p14="http://schemas.microsoft.com/office/powerpoint/2010/main" val="236209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Logging into RStudio on Posit Cloud</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D39EF-3921-785C-CBFE-566A32A33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59D24-B21C-2BE4-3740-2815515E3889}"/>
              </a:ext>
            </a:extLst>
          </p:cNvPr>
          <p:cNvSpPr>
            <a:spLocks noGrp="1"/>
          </p:cNvSpPr>
          <p:nvPr>
            <p:ph type="title"/>
          </p:nvPr>
        </p:nvSpPr>
        <p:spPr>
          <a:xfrm>
            <a:off x="1024128" y="127249"/>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04492789-FFA9-DFA4-A100-8EF324856A43}"/>
              </a:ext>
            </a:extLst>
          </p:cNvPr>
          <p:cNvSpPr txBox="1">
            <a:spLocks/>
          </p:cNvSpPr>
          <p:nvPr/>
        </p:nvSpPr>
        <p:spPr>
          <a:xfrm>
            <a:off x="723872" y="1408937"/>
            <a:ext cx="11229474" cy="49335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Console, type:</a:t>
            </a:r>
          </a:p>
          <a:p>
            <a:pPr marL="0" indent="0">
              <a:buNone/>
            </a:pPr>
            <a:endParaRPr lang="en-US" sz="4400" dirty="0"/>
          </a:p>
          <a:p>
            <a:pPr marL="0" indent="0">
              <a:buNone/>
            </a:pPr>
            <a:endParaRPr lang="en-US" sz="4400" dirty="0"/>
          </a:p>
          <a:p>
            <a:pPr marL="0" indent="0">
              <a:buNone/>
            </a:pPr>
            <a:r>
              <a:rPr lang="en-US" sz="4400" dirty="0"/>
              <a:t>The installation might take about 5-7 minutes.</a:t>
            </a:r>
          </a:p>
          <a:p>
            <a:pPr marL="0" indent="0">
              <a:buNone/>
            </a:pPr>
            <a:r>
              <a:rPr lang="en-US" sz="4400" dirty="0"/>
              <a:t>Type “Done!” in the chat once the installation has </a:t>
            </a:r>
            <a:r>
              <a:rPr lang="en-US" sz="4400" u="sng" dirty="0"/>
              <a:t>started</a:t>
            </a:r>
            <a:r>
              <a:rPr lang="en-US" sz="4400" dirty="0"/>
              <a:t>. </a:t>
            </a:r>
          </a:p>
        </p:txBody>
      </p:sp>
      <p:sp>
        <p:nvSpPr>
          <p:cNvPr id="7" name="Rectangle 6">
            <a:extLst>
              <a:ext uri="{FF2B5EF4-FFF2-40B4-BE49-F238E27FC236}">
                <a16:creationId xmlns:a16="http://schemas.microsoft.com/office/drawing/2014/main" id="{BC7A49E4-BEB6-0F3F-4439-5E67D512A6EF}"/>
              </a:ext>
            </a:extLst>
          </p:cNvPr>
          <p:cNvSpPr/>
          <p:nvPr/>
        </p:nvSpPr>
        <p:spPr>
          <a:xfrm>
            <a:off x="1328343" y="2508443"/>
            <a:ext cx="9535313" cy="800219"/>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4000" b="1" dirty="0" err="1">
                <a:solidFill>
                  <a:schemeClr val="accent5"/>
                </a:solidFill>
                <a:latin typeface="Monaco" charset="0"/>
              </a:rPr>
              <a:t>install.packages</a:t>
            </a:r>
            <a:r>
              <a:rPr lang="en-US" sz="4000" dirty="0">
                <a:solidFill>
                  <a:schemeClr val="accent2"/>
                </a:solidFill>
                <a:latin typeface="Monaco" charset="0"/>
              </a:rPr>
              <a:t>("</a:t>
            </a:r>
            <a:r>
              <a:rPr lang="en-US" sz="4000" dirty="0" err="1">
                <a:solidFill>
                  <a:schemeClr val="accent2"/>
                </a:solidFill>
                <a:latin typeface="Monaco" charset="0"/>
              </a:rPr>
              <a:t>tidyverse</a:t>
            </a:r>
            <a:r>
              <a:rPr lang="en-US" sz="4000" dirty="0">
                <a:solidFill>
                  <a:schemeClr val="accent2"/>
                </a:solidFill>
                <a:latin typeface="Monaco" charset="0"/>
              </a:rPr>
              <a:t>")</a:t>
            </a:r>
            <a:endParaRPr lang="en-US" sz="4000" dirty="0"/>
          </a:p>
        </p:txBody>
      </p:sp>
    </p:spTree>
    <p:extLst>
      <p:ext uri="{BB962C8B-B14F-4D97-AF65-F5344CB8AC3E}">
        <p14:creationId xmlns:p14="http://schemas.microsoft.com/office/powerpoint/2010/main" val="337005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#4</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Quarto document file: </a:t>
            </a:r>
          </a:p>
          <a:p>
            <a:pPr marL="0" indent="0">
              <a:buNone/>
            </a:pPr>
            <a:r>
              <a:rPr lang="en-US" sz="4400" dirty="0">
                <a:solidFill>
                  <a:srgbClr val="0070C0"/>
                </a:solidFill>
                <a:latin typeface="Monaco" charset="0"/>
                <a:ea typeface="Monaco" charset="0"/>
                <a:cs typeface="Monaco" charset="0"/>
              </a:rPr>
              <a:t>“01 – </a:t>
            </a:r>
            <a:r>
              <a:rPr lang="en-US" sz="4400" dirty="0" err="1">
                <a:solidFill>
                  <a:srgbClr val="0070C0"/>
                </a:solidFill>
                <a:latin typeface="Monaco" charset="0"/>
                <a:ea typeface="Monaco" charset="0"/>
                <a:cs typeface="Monaco" charset="0"/>
              </a:rPr>
              <a:t>Introduction.qmd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a:t>
            </a:r>
            <a:r>
              <a:rPr lang="en-US" sz="3200" b="1" dirty="0">
                <a:latin typeface="Monaco" pitchFamily="2" charset="77"/>
              </a:rPr>
              <a:t>&lt;-</a:t>
            </a:r>
            <a:r>
              <a:rPr lang="en-US" sz="3200" dirty="0"/>
              <a: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5BEC05B-2884-2BC7-5F41-A5C3EE17621D}"/>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88F7C6-7715-BB46-B4AF-29F9BE218854}"/>
              </a:ext>
            </a:extLst>
          </p:cNvPr>
          <p:cNvSpPr txBox="1"/>
          <p:nvPr/>
        </p:nvSpPr>
        <p:spPr>
          <a:xfrm>
            <a:off x="0" y="2908570"/>
            <a:ext cx="12192000" cy="923330"/>
          </a:xfrm>
          <a:prstGeom prst="rect">
            <a:avLst/>
          </a:prstGeom>
          <a:noFill/>
        </p:spPr>
        <p:txBody>
          <a:bodyPr wrap="square" rtlCol="0">
            <a:spAutoFit/>
          </a:bodyPr>
          <a:lstStyle/>
          <a:p>
            <a:pPr algn="ctr"/>
            <a:r>
              <a:rPr lang="en-US" sz="5400" dirty="0"/>
              <a:t>https://</a:t>
            </a:r>
            <a:r>
              <a:rPr lang="en-US" sz="5400" dirty="0" err="1"/>
              <a:t>posit.cloud</a:t>
            </a:r>
            <a:r>
              <a:rPr lang="en-US" sz="5400" dirty="0"/>
              <a:t>/content/10474813</a:t>
            </a:r>
          </a:p>
        </p:txBody>
      </p:sp>
    </p:spTree>
    <p:extLst>
      <p:ext uri="{BB962C8B-B14F-4D97-AF65-F5344CB8AC3E}">
        <p14:creationId xmlns:p14="http://schemas.microsoft.com/office/powerpoint/2010/main" val="3005489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7"/>
            <a:chOff x="1961647" y="954196"/>
            <a:chExt cx="7982902" cy="5311207"/>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6"/>
            <a:stretch>
              <a:fillRect/>
            </a:stretch>
          </p:blipFill>
          <p:spPr>
            <a:xfrm>
              <a:off x="7328498" y="1011115"/>
              <a:ext cx="2616051" cy="3030175"/>
            </a:xfrm>
            <a:prstGeom prst="rect">
              <a:avLst/>
            </a:prstGeom>
          </p:spPr>
        </p:pic>
      </p:grpSp>
      <p:pic>
        <p:nvPicPr>
          <p:cNvPr id="1026" name="Picture 2">
            <a:extLst>
              <a:ext uri="{FF2B5EF4-FFF2-40B4-BE49-F238E27FC236}">
                <a16:creationId xmlns:a16="http://schemas.microsoft.com/office/drawing/2014/main" id="{AF599856-2562-6403-8F64-E77BED0680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0576" y="3140074"/>
            <a:ext cx="2550562" cy="2944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7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2CF7E9EF-6135-09BD-B6C2-A660B9096B4E}"/>
              </a:ext>
            </a:extLst>
          </p:cNvPr>
          <p:cNvPicPr>
            <a:picLocks noChangeAspect="1"/>
          </p:cNvPicPr>
          <p:nvPr/>
        </p:nvPicPr>
        <p:blipFill rotWithShape="1">
          <a:blip r:embed="rId9"/>
          <a:srcRect l="5460" t="4774" r="8224" b="4551"/>
          <a:stretch/>
        </p:blipFill>
        <p:spPr>
          <a:xfrm>
            <a:off x="4713649" y="1815409"/>
            <a:ext cx="2814546" cy="3261315"/>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8F2EE8-CB81-94C6-3B90-51734845D145}"/>
              </a:ext>
            </a:extLst>
          </p:cNvPr>
          <p:cNvPicPr>
            <a:picLocks noChangeAspect="1"/>
          </p:cNvPicPr>
          <p:nvPr/>
        </p:nvPicPr>
        <p:blipFill>
          <a:blip r:embed="rId3"/>
          <a:stretch>
            <a:fillRect/>
          </a:stretch>
        </p:blipFill>
        <p:spPr>
          <a:xfrm>
            <a:off x="3076889" y="0"/>
            <a:ext cx="6038221" cy="6858000"/>
          </a:xfrm>
          <a:prstGeom prst="rect">
            <a:avLst/>
          </a:prstGeom>
        </p:spPr>
      </p:pic>
      <p:sp>
        <p:nvSpPr>
          <p:cNvPr id="10" name="Right Arrow 9">
            <a:extLst>
              <a:ext uri="{FF2B5EF4-FFF2-40B4-BE49-F238E27FC236}">
                <a16:creationId xmlns:a16="http://schemas.microsoft.com/office/drawing/2014/main" id="{6F0532B8-B2B7-D94E-8472-D66E83C1C32F}"/>
              </a:ext>
            </a:extLst>
          </p:cNvPr>
          <p:cNvSpPr/>
          <p:nvPr/>
        </p:nvSpPr>
        <p:spPr>
          <a:xfrm>
            <a:off x="5049079" y="1422212"/>
            <a:ext cx="1361872" cy="35019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EA256F62-FA95-414F-A3D2-3A1D34FE073A}"/>
              </a:ext>
            </a:extLst>
          </p:cNvPr>
          <p:cNvSpPr/>
          <p:nvPr/>
        </p:nvSpPr>
        <p:spPr>
          <a:xfrm>
            <a:off x="3597756" y="1870318"/>
            <a:ext cx="1361872" cy="35019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C51DC290-EADF-1C4F-80AC-6291C10CEF52}"/>
              </a:ext>
            </a:extLst>
          </p:cNvPr>
          <p:cNvSpPr/>
          <p:nvPr/>
        </p:nvSpPr>
        <p:spPr>
          <a:xfrm>
            <a:off x="3597756" y="4028556"/>
            <a:ext cx="1361872" cy="35019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776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87607B-C141-E845-9D8C-AC5188557406}"/>
              </a:ext>
            </a:extLst>
          </p:cNvPr>
          <p:cNvPicPr>
            <a:picLocks noChangeAspect="1"/>
          </p:cNvPicPr>
          <p:nvPr/>
        </p:nvPicPr>
        <p:blipFill>
          <a:blip r:embed="rId3"/>
          <a:stretch>
            <a:fillRect/>
          </a:stretch>
        </p:blipFill>
        <p:spPr>
          <a:xfrm>
            <a:off x="1398431" y="0"/>
            <a:ext cx="9395138" cy="6858000"/>
          </a:xfrm>
          <a:prstGeom prst="rect">
            <a:avLst/>
          </a:prstGeom>
        </p:spPr>
      </p:pic>
      <p:sp>
        <p:nvSpPr>
          <p:cNvPr id="5" name="Right Arrow 4">
            <a:extLst>
              <a:ext uri="{FF2B5EF4-FFF2-40B4-BE49-F238E27FC236}">
                <a16:creationId xmlns:a16="http://schemas.microsoft.com/office/drawing/2014/main" id="{02F3C114-D281-1F40-A0FC-B170C4009510}"/>
              </a:ext>
            </a:extLst>
          </p:cNvPr>
          <p:cNvSpPr/>
          <p:nvPr/>
        </p:nvSpPr>
        <p:spPr>
          <a:xfrm>
            <a:off x="3589507" y="3078805"/>
            <a:ext cx="1361872" cy="35019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4286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a:extLst>
              <a:ext uri="{FF2B5EF4-FFF2-40B4-BE49-F238E27FC236}">
                <a16:creationId xmlns:a16="http://schemas.microsoft.com/office/drawing/2014/main" id="{670C37B1-C624-3B44-B412-EC34F47EE831}"/>
              </a:ext>
            </a:extLst>
          </p:cNvPr>
          <p:cNvSpPr/>
          <p:nvPr/>
        </p:nvSpPr>
        <p:spPr>
          <a:xfrm rot="18611428">
            <a:off x="6546717" y="1631005"/>
            <a:ext cx="1361872" cy="35019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7E1D8F63-7C0B-0BD8-F410-EFBEDECBBB7C}"/>
              </a:ext>
            </a:extLst>
          </p:cNvPr>
          <p:cNvPicPr>
            <a:picLocks noChangeAspect="1"/>
          </p:cNvPicPr>
          <p:nvPr/>
        </p:nvPicPr>
        <p:blipFill>
          <a:blip r:embed="rId3"/>
          <a:stretch>
            <a:fillRect/>
          </a:stretch>
        </p:blipFill>
        <p:spPr>
          <a:xfrm>
            <a:off x="2209800" y="696046"/>
            <a:ext cx="7772400" cy="5465907"/>
          </a:xfrm>
          <a:prstGeom prst="rect">
            <a:avLst/>
          </a:prstGeom>
        </p:spPr>
      </p:pic>
    </p:spTree>
    <p:extLst>
      <p:ext uri="{BB962C8B-B14F-4D97-AF65-F5344CB8AC3E}">
        <p14:creationId xmlns:p14="http://schemas.microsoft.com/office/powerpoint/2010/main" val="228276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C8BFA-350F-85B3-E855-21D7760EEF5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5372D1F-8068-1753-9A16-09A1266443BC}"/>
              </a:ext>
            </a:extLst>
          </p:cNvPr>
          <p:cNvPicPr>
            <a:picLocks noChangeAspect="1"/>
          </p:cNvPicPr>
          <p:nvPr/>
        </p:nvPicPr>
        <p:blipFill>
          <a:blip r:embed="rId3"/>
          <a:stretch>
            <a:fillRect/>
          </a:stretch>
        </p:blipFill>
        <p:spPr>
          <a:xfrm>
            <a:off x="2209800" y="693043"/>
            <a:ext cx="7772400" cy="5471913"/>
          </a:xfrm>
          <a:prstGeom prst="rect">
            <a:avLst/>
          </a:prstGeom>
        </p:spPr>
      </p:pic>
      <p:sp>
        <p:nvSpPr>
          <p:cNvPr id="6" name="Right Arrow 5">
            <a:extLst>
              <a:ext uri="{FF2B5EF4-FFF2-40B4-BE49-F238E27FC236}">
                <a16:creationId xmlns:a16="http://schemas.microsoft.com/office/drawing/2014/main" id="{26FD7CF0-468D-A285-7A3A-BB8F1C25ACAA}"/>
              </a:ext>
            </a:extLst>
          </p:cNvPr>
          <p:cNvSpPr/>
          <p:nvPr/>
        </p:nvSpPr>
        <p:spPr>
          <a:xfrm rot="18611428">
            <a:off x="6308177" y="2098144"/>
            <a:ext cx="1361872" cy="35019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3813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428FDC-D335-C0F6-FC74-0E6BF5ED18CC}"/>
              </a:ext>
            </a:extLst>
          </p:cNvPr>
          <p:cNvPicPr>
            <a:picLocks noChangeAspect="1"/>
          </p:cNvPicPr>
          <p:nvPr/>
        </p:nvPicPr>
        <p:blipFill>
          <a:blip r:embed="rId2"/>
          <a:stretch>
            <a:fillRect/>
          </a:stretch>
        </p:blipFill>
        <p:spPr>
          <a:xfrm>
            <a:off x="2209800" y="693043"/>
            <a:ext cx="7772400" cy="5471913"/>
          </a:xfrm>
          <a:prstGeom prst="rect">
            <a:avLst/>
          </a:prstGeom>
        </p:spPr>
      </p:pic>
    </p:spTree>
    <p:extLst>
      <p:ext uri="{BB962C8B-B14F-4D97-AF65-F5344CB8AC3E}">
        <p14:creationId xmlns:p14="http://schemas.microsoft.com/office/powerpoint/2010/main" val="32393532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14920</TotalTime>
  <Words>5054</Words>
  <Application>Microsoft Macintosh PowerPoint</Application>
  <PresentationFormat>Widescreen</PresentationFormat>
  <Paragraphs>447</Paragraphs>
  <Slides>44</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Monaco</vt:lpstr>
      <vt:lpstr>Tw Cen MT</vt:lpstr>
      <vt:lpstr>Tw Cen MT Condensed</vt:lpstr>
      <vt:lpstr>Wingdings</vt:lpstr>
      <vt:lpstr>Wingdings 3</vt:lpstr>
      <vt:lpstr>Integral</vt:lpstr>
      <vt:lpstr>Introduction to R, RStudio, and  R Markdown/Quarto</vt:lpstr>
      <vt:lpstr>PowerPoint Presentation</vt:lpstr>
      <vt:lpstr>Logging into RStudio on Posit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#1</vt:lpstr>
      <vt:lpstr>PowerPoint Presentation</vt:lpstr>
      <vt:lpstr>Reproducible Data Analysis and Quarto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Your Turn #3</vt:lpstr>
      <vt:lpstr>PowerPoint Presentation</vt:lpstr>
      <vt:lpstr>PowerPoint Presentation</vt:lpstr>
      <vt:lpstr>PowerPoint Presentation</vt:lpstr>
      <vt:lpstr>PowerPoint Presentation</vt:lpstr>
      <vt:lpstr>PowerPoint Presentation</vt:lpstr>
      <vt:lpstr>PowerPoint Presentation</vt:lpstr>
      <vt:lpstr>Your Turn #4</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657</cp:revision>
  <cp:lastPrinted>2019-02-19T22:36:37Z</cp:lastPrinted>
  <dcterms:created xsi:type="dcterms:W3CDTF">2018-02-01T22:00:01Z</dcterms:created>
  <dcterms:modified xsi:type="dcterms:W3CDTF">2025-06-09T13:32:47Z</dcterms:modified>
</cp:coreProperties>
</file>